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aleway"/>
      <p:regular r:id="rId44"/>
      <p:bold r:id="rId45"/>
      <p:italic r:id="rId46"/>
      <p:boldItalic r:id="rId47"/>
    </p:embeddedFont>
    <p:embeddedFont>
      <p:font typeface="Proxima Nova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aleway-regular.fntdata"/><Relationship Id="rId43" Type="http://schemas.openxmlformats.org/officeDocument/2006/relationships/slide" Target="slides/slide38.xml"/><Relationship Id="rId46" Type="http://schemas.openxmlformats.org/officeDocument/2006/relationships/font" Target="fonts/Raleway-italic.fntdata"/><Relationship Id="rId45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roximaNova-regular.fntdata"/><Relationship Id="rId47" Type="http://schemas.openxmlformats.org/officeDocument/2006/relationships/font" Target="fonts/Raleway-boldItalic.fntdata"/><Relationship Id="rId49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roximaNova-boldItalic.fntdata"/><Relationship Id="rId50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99b497cc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99b497cc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Como las atenciones están entre 0 y 1, después se puede ver cuánta atención se le presta a una palabra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afaeeb04f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bafaeeb04f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Lo mismo se puede hacer en CNNs para Image Captioning donde se puede usar atención con respecto a las palabras e imágenes para atender a distintas partes de la imagen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99b497cc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99b497cc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5dfabdf67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5dfabdf67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5dfabdf67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b5dfabdf67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Vaswani 2017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Ahora tenemos una transformación, que convierte un bloque de inputs a otro bloque con otra representación aprendida.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Estos modelos, llamados transformers, se comieron el area de NLP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5dfabdf67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5dfabdf67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El input es procesado por distintas capas llamadas Attention Heads.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Cada attention head toma el mismo input pero aprende una representación distinta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Las salidas de estas capas se concatenan y se pasan por una capa lineal para así obtener nuestros datos transformados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5dfabdf67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5dfabdf67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Dado un vector en el input, usamos una capa densa para calcular un vector q que se llama query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 todos los inputs calculamos dos matrices K y V llamadas Keys y Values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La idea es que desde los mismos datos el modelo pueda determinar: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 qué información es relevante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 cómo se relaciona un elemento del input con el resto</a:t>
            </a:r>
            <a:endParaRPr sz="1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99b497c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99b497c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El raiz de d</a:t>
            </a:r>
            <a:r>
              <a:rPr baseline="-25000" lang="en" sz="1400"/>
              <a:t>k</a:t>
            </a:r>
            <a:r>
              <a:rPr lang="en" sz="1400"/>
              <a:t> es empirico del paper Attention is All You Need.</a:t>
            </a:r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afaeeb04f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bafaeeb04f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afaeeb04f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afaeeb04f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Cada attention head calcula su propio Z</a:t>
            </a:r>
            <a:r>
              <a:rPr baseline="30000" lang="en" sz="1400"/>
              <a:t>i</a:t>
            </a:r>
            <a:r>
              <a:rPr lang="en" sz="1400"/>
              <a:t>, y luego todos estos se concatenan y se pasan por una capa densa para obtener una representación H’</a:t>
            </a:r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5dfabdf6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5dfabdf6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afaeeb04f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afaeeb04f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cada vectorcito lo pasamos por otra transformación con dos capas densas y una ReLU y así obtenemos nuestros datos transformados</a:t>
            </a:r>
            <a:endParaRPr sz="14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afaeeb04f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bafaeeb04f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La capa lineal se aplica vector a vector</a:t>
            </a:r>
            <a:endParaRPr sz="14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afaeeb04f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bafaeeb04f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afaeeb04f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bafaeeb04f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Notar que los inputs ahora no tienen orden </a:t>
            </a:r>
            <a:r>
              <a:rPr lang="en" sz="1400"/>
              <a:t>porque</a:t>
            </a:r>
            <a:r>
              <a:rPr lang="en" sz="1400"/>
              <a:t> están conectados todos con todos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Para un transformer es lo mismo “And now for something completely different” que “completely something for And now different”.</a:t>
            </a:r>
            <a:endParaRPr sz="14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afaeeb04f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afaeeb04f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</a:t>
            </a:r>
            <a:r>
              <a:rPr baseline="-25000" lang="en" sz="1400"/>
              <a:t>model</a:t>
            </a:r>
            <a:r>
              <a:rPr lang="en" sz="1400"/>
              <a:t> es lo mismo que d</a:t>
            </a:r>
            <a:r>
              <a:rPr baseline="-25000" lang="en" sz="1400"/>
              <a:t>k</a:t>
            </a:r>
            <a:r>
              <a:rPr lang="en" sz="1400"/>
              <a:t> en las slides anteriores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 suma a los vectores un encoding de posición que le pasa la posición relativa de un elemento con respecto al resto de la secuencia</a:t>
            </a:r>
            <a:endParaRPr sz="14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5dfabdf67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b5dfabdf67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bafaeeb04f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bafaeeb04f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bafaeeb04f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bafaeeb04f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afaeeb04f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bafaeeb04f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afaeeb04f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afaeeb04f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5dfabdf67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5dfabdf67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bafaeeb04f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bafaeeb04f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1e1338d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f1e1338d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f1e1338d8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f1e1338d8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1e1338d8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f1e1338d8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b5dfabdf67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b5dfabdf67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bafaeeb04f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bafaeeb04f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bd2956e57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bd2956e57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bd2956e57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bd2956e57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Lista no extensiva</a:t>
            </a:r>
            <a:endParaRPr sz="14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bafaeeb04f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bafaeeb04f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afaeeb04f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afaeeb04f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a6395bf9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a6395bf9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a6395bf9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ba6395bf9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Después de ahí, todo el procesamiento ya va a estar pesado: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Las palabras menos relevantes para la tarea tienen menos repercusión en la tarea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5dfabdf67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5dfabdf67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99b497cc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99b497cc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99b497cc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99b497cc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Este es un ejemplo del uso de RNNs bidireccionales: con esto se puede computar la atención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161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0" y="221925"/>
            <a:ext cx="5685600" cy="840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" name="Google Shape;14;p2"/>
          <p:cNvCxnSpPr/>
          <p:nvPr/>
        </p:nvCxnSpPr>
        <p:spPr>
          <a:xfrm flipH="1" rot="10800000">
            <a:off x="0" y="391754"/>
            <a:ext cx="4627200" cy="24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5" name="Google Shape;15;p2"/>
          <p:cNvCxnSpPr/>
          <p:nvPr/>
        </p:nvCxnSpPr>
        <p:spPr>
          <a:xfrm>
            <a:off x="0" y="555583"/>
            <a:ext cx="3504900" cy="7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6" name="Google Shape;16;p2"/>
          <p:cNvCxnSpPr/>
          <p:nvPr/>
        </p:nvCxnSpPr>
        <p:spPr>
          <a:xfrm>
            <a:off x="0" y="724500"/>
            <a:ext cx="2576100" cy="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7" name="Google Shape;17;p2"/>
          <p:cNvCxnSpPr/>
          <p:nvPr/>
        </p:nvCxnSpPr>
        <p:spPr>
          <a:xfrm flipH="1" rot="5400000">
            <a:off x="7589100" y="3923696"/>
            <a:ext cx="2431200" cy="840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" name="Google Shape;18;p2"/>
          <p:cNvCxnSpPr/>
          <p:nvPr/>
        </p:nvCxnSpPr>
        <p:spPr>
          <a:xfrm rot="-5400000">
            <a:off x="7648621" y="4153046"/>
            <a:ext cx="1978500" cy="24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9" name="Google Shape;19;p2"/>
          <p:cNvCxnSpPr/>
          <p:nvPr/>
        </p:nvCxnSpPr>
        <p:spPr>
          <a:xfrm flipH="1" rot="5400000">
            <a:off x="7722242" y="4390496"/>
            <a:ext cx="1498500" cy="75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" name="Google Shape;20;p2"/>
          <p:cNvCxnSpPr/>
          <p:nvPr/>
        </p:nvCxnSpPr>
        <p:spPr>
          <a:xfrm flipH="1" rot="5400000">
            <a:off x="7755225" y="4592396"/>
            <a:ext cx="1101600" cy="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316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2"/>
                </a:solidFill>
              </a:defRPr>
            </a:lvl1pPr>
            <a:lvl2pPr lvl="1">
              <a:buNone/>
              <a:defRPr>
                <a:solidFill>
                  <a:schemeClr val="lt2"/>
                </a:solidFill>
              </a:defRPr>
            </a:lvl2pPr>
            <a:lvl3pPr lvl="2">
              <a:buNone/>
              <a:defRPr>
                <a:solidFill>
                  <a:schemeClr val="lt2"/>
                </a:solidFill>
              </a:defRPr>
            </a:lvl3pPr>
            <a:lvl4pPr lvl="3">
              <a:buNone/>
              <a:defRPr>
                <a:solidFill>
                  <a:schemeClr val="lt2"/>
                </a:solidFill>
              </a:defRPr>
            </a:lvl4pPr>
            <a:lvl5pPr lvl="4">
              <a:buNone/>
              <a:defRPr>
                <a:solidFill>
                  <a:schemeClr val="lt2"/>
                </a:solidFill>
              </a:defRPr>
            </a:lvl5pPr>
            <a:lvl6pPr lvl="5">
              <a:buNone/>
              <a:defRPr>
                <a:solidFill>
                  <a:schemeClr val="lt2"/>
                </a:solidFill>
              </a:defRPr>
            </a:lvl6pPr>
            <a:lvl7pPr lvl="6">
              <a:buNone/>
              <a:defRPr>
                <a:solidFill>
                  <a:schemeClr val="lt2"/>
                </a:solidFill>
              </a:defRPr>
            </a:lvl7pPr>
            <a:lvl8pPr lvl="7">
              <a:buNone/>
              <a:defRPr>
                <a:solidFill>
                  <a:schemeClr val="lt2"/>
                </a:solidFill>
              </a:defRPr>
            </a:lvl8pPr>
            <a:lvl9pPr lvl="8"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" name="Google Shape;24;p3"/>
          <p:cNvCxnSpPr/>
          <p:nvPr/>
        </p:nvCxnSpPr>
        <p:spPr>
          <a:xfrm>
            <a:off x="-91700" y="3067750"/>
            <a:ext cx="7611000" cy="16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6"/>
          <p:cNvSpPr txBox="1"/>
          <p:nvPr/>
        </p:nvSpPr>
        <p:spPr>
          <a:xfrm>
            <a:off x="0" y="4835050"/>
            <a:ext cx="470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8318595" y="-23957"/>
            <a:ext cx="1349700" cy="1135500"/>
          </a:xfrm>
          <a:prstGeom prst="diamond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/>
          <p:nvPr/>
        </p:nvSpPr>
        <p:spPr>
          <a:xfrm rot="-1548065">
            <a:off x="8211145" y="27893"/>
            <a:ext cx="1328208" cy="1156104"/>
          </a:xfrm>
          <a:prstGeom prst="diamond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9"/>
          <p:cNvSpPr/>
          <p:nvPr/>
        </p:nvSpPr>
        <p:spPr>
          <a:xfrm rot="-2565882">
            <a:off x="8093601" y="65096"/>
            <a:ext cx="1299874" cy="1182684"/>
          </a:xfrm>
          <a:prstGeom prst="diamond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9"/>
          <p:cNvSpPr/>
          <p:nvPr/>
        </p:nvSpPr>
        <p:spPr>
          <a:xfrm rot="-3929785">
            <a:off x="7931556" y="237620"/>
            <a:ext cx="1264376" cy="1214046"/>
          </a:xfrm>
          <a:prstGeom prst="diamond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hyperlink" Target="https://arxiv.org/abs/1908.02265" TargetMode="External"/><Relationship Id="rId10" Type="http://schemas.openxmlformats.org/officeDocument/2006/relationships/hyperlink" Target="https://arxiv.org/abs/1908.07490" TargetMode="External"/><Relationship Id="rId13" Type="http://schemas.openxmlformats.org/officeDocument/2006/relationships/hyperlink" Target="https://huggingface.co/" TargetMode="External"/><Relationship Id="rId12" Type="http://schemas.openxmlformats.org/officeDocument/2006/relationships/hyperlink" Target="https://arxiv.org/pdf/1909.11740.pdf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www.wildml.com/2016/01/attention-and-memory-in-deep-learning-and-nlp/" TargetMode="External"/><Relationship Id="rId4" Type="http://schemas.openxmlformats.org/officeDocument/2006/relationships/hyperlink" Target="https://arxiv.org/pdf/1502.03044.pdf" TargetMode="External"/><Relationship Id="rId9" Type="http://schemas.openxmlformats.org/officeDocument/2006/relationships/hyperlink" Target="https://arxiv.org/pdf/2005.14165.pdf" TargetMode="External"/><Relationship Id="rId5" Type="http://schemas.openxmlformats.org/officeDocument/2006/relationships/hyperlink" Target="https://arxiv.org/abs/1706.03762" TargetMode="External"/><Relationship Id="rId6" Type="http://schemas.openxmlformats.org/officeDocument/2006/relationships/hyperlink" Target="https://arxiv.org/abs/1810.04805" TargetMode="External"/><Relationship Id="rId7" Type="http://schemas.openxmlformats.org/officeDocument/2006/relationships/hyperlink" Target="https://cdn.openai.com/research-covers/language-unsupervised/language_understanding_paper.pdf" TargetMode="External"/><Relationship Id="rId8" Type="http://schemas.openxmlformats.org/officeDocument/2006/relationships/hyperlink" Target="https://cdn.openai.com/better-language-models/language_models_are_unsupervised_multitask_learners.pd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jp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 Profundo </a:t>
            </a:r>
            <a:endParaRPr/>
          </a:p>
        </p:txBody>
      </p:sp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Mecanismos de Atención</a:t>
            </a:r>
            <a:endParaRPr/>
          </a:p>
        </p:txBody>
      </p:sp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472458" y="161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Atención en AMT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22"/>
          <p:cNvSpPr txBox="1"/>
          <p:nvPr/>
        </p:nvSpPr>
        <p:spPr>
          <a:xfrm>
            <a:off x="5357125" y="1559775"/>
            <a:ext cx="3265200" cy="28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Podemos visualizar qué tan importante era cada palabra en la oración original para generar las palabras de la oración objetivo.</a:t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50" y="1792673"/>
            <a:ext cx="5231477" cy="2363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Atención en Redes Convolucionales</a:t>
            </a:r>
            <a:endParaRPr/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700" y="1182175"/>
            <a:ext cx="7234421" cy="36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375" y="128125"/>
            <a:ext cx="8130275" cy="48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 startAt="3"/>
            </a:pPr>
            <a:r>
              <a:rPr lang="en"/>
              <a:t>Self-Attention</a:t>
            </a:r>
            <a:endParaRPr/>
          </a:p>
        </p:txBody>
      </p:sp>
      <p:sp>
        <p:nvSpPr>
          <p:cNvPr id="224" name="Google Shape;224;p25"/>
          <p:cNvSpPr txBox="1"/>
          <p:nvPr>
            <p:ph idx="12" type="sldNum"/>
          </p:nvPr>
        </p:nvSpPr>
        <p:spPr>
          <a:xfrm>
            <a:off x="8316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Mecanismo de Transformación</a:t>
            </a:r>
            <a:endParaRPr/>
          </a:p>
        </p:txBody>
      </p:sp>
      <p:sp>
        <p:nvSpPr>
          <p:cNvPr id="230" name="Google Shape;23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275" y="1017725"/>
            <a:ext cx="710605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 txBox="1"/>
          <p:nvPr/>
        </p:nvSpPr>
        <p:spPr>
          <a:xfrm>
            <a:off x="0" y="4838700"/>
            <a:ext cx="475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Créditos a Germán Kruszewski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Mecanismo de Transformación</a:t>
            </a:r>
            <a:endParaRPr/>
          </a:p>
        </p:txBody>
      </p:sp>
      <p:sp>
        <p:nvSpPr>
          <p:cNvPr id="238" name="Google Shape;23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0" y="4838700"/>
            <a:ext cx="475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Créditos a Germán Kruszewski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8369202" cy="3340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0" y="4838700"/>
            <a:ext cx="475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Créditos a Germán Kruszewski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875" y="309225"/>
            <a:ext cx="6626227" cy="4525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Self-Attention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54" name="Google Shape;254;p29"/>
          <p:cNvSpPr txBox="1"/>
          <p:nvPr/>
        </p:nvSpPr>
        <p:spPr>
          <a:xfrm>
            <a:off x="0" y="4838700"/>
            <a:ext cx="475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Créditos a Germán Kruszewski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75" y="1160250"/>
            <a:ext cx="5386475" cy="36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Self-Attention</a:t>
            </a:r>
            <a:endParaRPr/>
          </a:p>
        </p:txBody>
      </p:sp>
      <p:pic>
        <p:nvPicPr>
          <p:cNvPr id="257" name="Google Shape;2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3099" y="799375"/>
            <a:ext cx="4678170" cy="8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 txBox="1"/>
          <p:nvPr/>
        </p:nvSpPr>
        <p:spPr>
          <a:xfrm>
            <a:off x="6102775" y="2399175"/>
            <a:ext cx="2521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Q:</a:t>
            </a:r>
            <a:r>
              <a:rPr lang="en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query</a:t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K: </a:t>
            </a:r>
            <a:r>
              <a:rPr lang="en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key</a:t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V:</a:t>
            </a:r>
            <a:r>
              <a:rPr lang="en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value</a:t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b="1" baseline="-25000" lang="en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k</a:t>
            </a:r>
            <a:r>
              <a:rPr b="1" lang="en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en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dimension   de los features</a:t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64" name="Google Shape;264;p30"/>
          <p:cNvSpPr txBox="1"/>
          <p:nvPr/>
        </p:nvSpPr>
        <p:spPr>
          <a:xfrm>
            <a:off x="0" y="4838700"/>
            <a:ext cx="475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Créditos a Germán Kruszewski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5" name="Google Shape;265;p30"/>
          <p:cNvSpPr txBox="1"/>
          <p:nvPr>
            <p:ph type="title"/>
          </p:nvPr>
        </p:nvSpPr>
        <p:spPr>
          <a:xfrm>
            <a:off x="311700" y="445025"/>
            <a:ext cx="219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Self-Attention</a:t>
            </a:r>
            <a:endParaRPr/>
          </a:p>
        </p:txBody>
      </p:sp>
      <p:pic>
        <p:nvPicPr>
          <p:cNvPr id="266" name="Google Shape;2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50" y="1904437"/>
            <a:ext cx="5610501" cy="133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/>
        </p:nvSpPr>
        <p:spPr>
          <a:xfrm>
            <a:off x="3663525" y="1985125"/>
            <a:ext cx="1891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latin typeface="Times New Roman"/>
                <a:ea typeface="Times New Roman"/>
                <a:cs typeface="Times New Roman"/>
                <a:sym typeface="Times New Roman"/>
              </a:rPr>
              <a:t>Self-attention</a:t>
            </a:r>
            <a:endParaRPr b="1" i="1"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73" name="Google Shape;273;p31"/>
          <p:cNvSpPr txBox="1"/>
          <p:nvPr/>
        </p:nvSpPr>
        <p:spPr>
          <a:xfrm>
            <a:off x="0" y="4838700"/>
            <a:ext cx="475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Créditos a Germán Kruszewski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4" name="Google Shape;274;p31"/>
          <p:cNvSpPr txBox="1"/>
          <p:nvPr>
            <p:ph type="title"/>
          </p:nvPr>
        </p:nvSpPr>
        <p:spPr>
          <a:xfrm>
            <a:off x="311700" y="445025"/>
            <a:ext cx="219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Self-Attention</a:t>
            </a:r>
            <a:endParaRPr/>
          </a:p>
        </p:txBody>
      </p:sp>
      <p:pic>
        <p:nvPicPr>
          <p:cNvPr id="275" name="Google Shape;2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450" y="1017725"/>
            <a:ext cx="7106672" cy="3516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Temas</a:t>
            </a:r>
            <a:endParaRPr/>
          </a:p>
        </p:txBody>
      </p:sp>
      <p:sp>
        <p:nvSpPr>
          <p:cNvPr id="78" name="Google Shape;78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Mecanismo básico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Atención en RNNs y CNNs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Self-Attention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BERT, GPT y otros modelos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Hugging Face Transformers</a:t>
            </a:r>
            <a:endParaRPr/>
          </a:p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Mecanismos de Atención</a:t>
            </a:r>
            <a:endParaRPr/>
          </a:p>
        </p:txBody>
      </p:sp>
      <p:sp>
        <p:nvSpPr>
          <p:cNvPr id="80" name="Google Shape;8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81" name="Google Shape;281;p32"/>
          <p:cNvSpPr txBox="1"/>
          <p:nvPr/>
        </p:nvSpPr>
        <p:spPr>
          <a:xfrm>
            <a:off x="0" y="4838700"/>
            <a:ext cx="475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Créditos a Germán Kruszewski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" name="Google Shape;282;p32"/>
          <p:cNvSpPr txBox="1"/>
          <p:nvPr>
            <p:ph type="title"/>
          </p:nvPr>
        </p:nvSpPr>
        <p:spPr>
          <a:xfrm>
            <a:off x="311700" y="445025"/>
            <a:ext cx="219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 Forward</a:t>
            </a:r>
            <a:endParaRPr/>
          </a:p>
        </p:txBody>
      </p:sp>
      <p:pic>
        <p:nvPicPr>
          <p:cNvPr id="283" name="Google Shape;2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25" y="1146688"/>
            <a:ext cx="8490148" cy="285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89" name="Google Shape;289;p33"/>
          <p:cNvSpPr txBox="1"/>
          <p:nvPr/>
        </p:nvSpPr>
        <p:spPr>
          <a:xfrm>
            <a:off x="0" y="4838700"/>
            <a:ext cx="475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Créditos a Germán Kruszewski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0" name="Google Shape;290;p33"/>
          <p:cNvSpPr txBox="1"/>
          <p:nvPr>
            <p:ph type="title"/>
          </p:nvPr>
        </p:nvSpPr>
        <p:spPr>
          <a:xfrm>
            <a:off x="311700" y="445025"/>
            <a:ext cx="219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 Forward</a:t>
            </a:r>
            <a:endParaRPr/>
          </a:p>
        </p:txBody>
      </p:sp>
      <p:pic>
        <p:nvPicPr>
          <p:cNvPr id="291" name="Google Shape;2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25" y="1990397"/>
            <a:ext cx="5976827" cy="200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6125" y="1299499"/>
            <a:ext cx="5301724" cy="5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Mecanismo de Transformación</a:t>
            </a:r>
            <a:endParaRPr/>
          </a:p>
        </p:txBody>
      </p:sp>
      <p:sp>
        <p:nvSpPr>
          <p:cNvPr id="298" name="Google Shape;29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99" name="Google Shape;299;p34"/>
          <p:cNvSpPr txBox="1"/>
          <p:nvPr/>
        </p:nvSpPr>
        <p:spPr>
          <a:xfrm>
            <a:off x="0" y="4838700"/>
            <a:ext cx="475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Créditos a Germán Kruszewski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0" name="Google Shape;3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8369202" cy="3340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son apilables!</a:t>
            </a:r>
            <a:endParaRPr/>
          </a:p>
        </p:txBody>
      </p:sp>
      <p:sp>
        <p:nvSpPr>
          <p:cNvPr id="306" name="Google Shape;30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7" name="Google Shape;3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500" y="1017725"/>
            <a:ext cx="3582043" cy="375702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/>
          <p:nvPr/>
        </p:nvSpPr>
        <p:spPr>
          <a:xfrm>
            <a:off x="0" y="4841350"/>
            <a:ext cx="475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Créditos a Germán Kruszewski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9" name="Google Shape;30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6850" y="156237"/>
            <a:ext cx="1690000" cy="483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Encoding de Posición</a:t>
            </a:r>
            <a:endParaRPr/>
          </a:p>
        </p:txBody>
      </p:sp>
      <p:sp>
        <p:nvSpPr>
          <p:cNvPr id="315" name="Google Shape;31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6" name="Google Shape;3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25" y="1997789"/>
            <a:ext cx="5731513" cy="2536387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6"/>
          <p:cNvSpPr txBox="1"/>
          <p:nvPr/>
        </p:nvSpPr>
        <p:spPr>
          <a:xfrm>
            <a:off x="0" y="4841350"/>
            <a:ext cx="475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Créditos a Germán Kruszewski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8" name="Google Shape;31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050" y="1017724"/>
            <a:ext cx="4945424" cy="9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 startAt="4"/>
            </a:pPr>
            <a:r>
              <a:rPr lang="en"/>
              <a:t>BERT, GPT y otros modelos</a:t>
            </a:r>
            <a:endParaRPr/>
          </a:p>
        </p:txBody>
      </p:sp>
      <p:sp>
        <p:nvSpPr>
          <p:cNvPr id="324" name="Google Shape;324;p37"/>
          <p:cNvSpPr txBox="1"/>
          <p:nvPr>
            <p:ph idx="12" type="sldNum"/>
          </p:nvPr>
        </p:nvSpPr>
        <p:spPr>
          <a:xfrm>
            <a:off x="8316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</a:t>
            </a:r>
            <a:endParaRPr/>
          </a:p>
        </p:txBody>
      </p:sp>
      <p:sp>
        <p:nvSpPr>
          <p:cNvPr id="330" name="Google Shape;33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31" name="Google Shape;331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>
                <a:latin typeface="Raleway"/>
                <a:ea typeface="Raleway"/>
                <a:cs typeface="Raleway"/>
                <a:sym typeface="Raleway"/>
              </a:rPr>
              <a:t>Bert es un modelo para procesado de secuencias que puede utilizarse para múltiples tareas</a:t>
            </a:r>
            <a:endParaRPr sz="1000"/>
          </a:p>
        </p:txBody>
      </p:sp>
      <p:pic>
        <p:nvPicPr>
          <p:cNvPr id="332" name="Google Shape;332;p38"/>
          <p:cNvPicPr preferRelativeResize="0"/>
          <p:nvPr/>
        </p:nvPicPr>
        <p:blipFill rotWithShape="1">
          <a:blip r:embed="rId3">
            <a:alphaModFix/>
          </a:blip>
          <a:srcRect b="0" l="19573" r="20145" t="0"/>
          <a:stretch/>
        </p:blipFill>
        <p:spPr>
          <a:xfrm>
            <a:off x="3536450" y="1005450"/>
            <a:ext cx="4936000" cy="313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>
            <p:ph idx="1" type="body"/>
          </p:nvPr>
        </p:nvSpPr>
        <p:spPr>
          <a:xfrm>
            <a:off x="5975950" y="1311300"/>
            <a:ext cx="2808000" cy="3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latin typeface="Raleway"/>
                <a:ea typeface="Raleway"/>
                <a:cs typeface="Raleway"/>
                <a:sym typeface="Raleway"/>
              </a:rPr>
              <a:t>Por dentro, es un apilado de encoders que toman la concatenación de los embeddings de cada palabra.</a:t>
            </a:r>
            <a:endParaRPr sz="255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550">
                <a:latin typeface="Raleway"/>
                <a:ea typeface="Raleway"/>
                <a:cs typeface="Raleway"/>
                <a:sym typeface="Raleway"/>
              </a:rPr>
              <a:t>En este caso, se puede predecir un vector por cada entrada.</a:t>
            </a:r>
            <a:endParaRPr sz="255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38" name="Google Shape;33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9" name="Google Shape;339;p39"/>
          <p:cNvPicPr preferRelativeResize="0"/>
          <p:nvPr/>
        </p:nvPicPr>
        <p:blipFill rotWithShape="1">
          <a:blip r:embed="rId3">
            <a:alphaModFix/>
          </a:blip>
          <a:srcRect b="0" l="14442" r="20236" t="0"/>
          <a:stretch/>
        </p:blipFill>
        <p:spPr>
          <a:xfrm>
            <a:off x="311700" y="1058375"/>
            <a:ext cx="5411549" cy="34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</a:t>
            </a:r>
            <a:endParaRPr/>
          </a:p>
        </p:txBody>
      </p:sp>
      <p:sp>
        <p:nvSpPr>
          <p:cNvPr id="346" name="Google Shape;346;p40"/>
          <p:cNvSpPr txBox="1"/>
          <p:nvPr>
            <p:ph idx="1" type="body"/>
          </p:nvPr>
        </p:nvSpPr>
        <p:spPr>
          <a:xfrm>
            <a:off x="311700" y="1389600"/>
            <a:ext cx="3205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aleway"/>
                <a:ea typeface="Raleway"/>
                <a:cs typeface="Raleway"/>
                <a:sym typeface="Raleway"/>
              </a:rPr>
              <a:t>O se puede utilizar sólo la salida del primer instante de tiempo para resolver  un problema de sequence classification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8" name="Google Shape;348;p40"/>
          <p:cNvPicPr preferRelativeResize="0"/>
          <p:nvPr/>
        </p:nvPicPr>
        <p:blipFill rotWithShape="1">
          <a:blip r:embed="rId3">
            <a:alphaModFix/>
          </a:blip>
          <a:srcRect b="0" l="6572" r="15836" t="0"/>
          <a:stretch/>
        </p:blipFill>
        <p:spPr>
          <a:xfrm>
            <a:off x="3679500" y="756563"/>
            <a:ext cx="5113289" cy="363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</a:t>
            </a:r>
            <a:endParaRPr/>
          </a:p>
        </p:txBody>
      </p:sp>
      <p:sp>
        <p:nvSpPr>
          <p:cNvPr id="354" name="Google Shape;354;p41"/>
          <p:cNvSpPr txBox="1"/>
          <p:nvPr>
            <p:ph idx="1" type="body"/>
          </p:nvPr>
        </p:nvSpPr>
        <p:spPr>
          <a:xfrm>
            <a:off x="311700" y="1389600"/>
            <a:ext cx="37539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aleway"/>
                <a:ea typeface="Raleway"/>
                <a:cs typeface="Raleway"/>
                <a:sym typeface="Raleway"/>
              </a:rPr>
              <a:t>Generative Pre-training Transformer utiliza un apilado de encoders (12).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200">
                <a:latin typeface="Raleway"/>
                <a:ea typeface="Raleway"/>
                <a:cs typeface="Raleway"/>
                <a:sym typeface="Raleway"/>
              </a:rPr>
              <a:t>La hipótesis es que un único modelo debería servir para múltiples tareas</a:t>
            </a:r>
            <a:endParaRPr sz="1000"/>
          </a:p>
        </p:txBody>
      </p:sp>
      <p:sp>
        <p:nvSpPr>
          <p:cNvPr id="355" name="Google Shape;35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6" name="Google Shape;356;p41"/>
          <p:cNvPicPr preferRelativeResize="0"/>
          <p:nvPr/>
        </p:nvPicPr>
        <p:blipFill rotWithShape="1">
          <a:blip r:embed="rId3">
            <a:alphaModFix/>
          </a:blip>
          <a:srcRect b="0" l="0" r="40187" t="0"/>
          <a:stretch/>
        </p:blipFill>
        <p:spPr>
          <a:xfrm>
            <a:off x="4515663" y="731413"/>
            <a:ext cx="3506725" cy="3837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Mecanismo básico</a:t>
            </a:r>
            <a:endParaRPr/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316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</a:t>
            </a:r>
            <a:endParaRPr/>
          </a:p>
        </p:txBody>
      </p:sp>
      <p:sp>
        <p:nvSpPr>
          <p:cNvPr id="362" name="Google Shape;36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3" name="Google Shape;3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201" y="1017725"/>
            <a:ext cx="7601576" cy="393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LXMERT</a:t>
            </a:r>
            <a:endParaRPr/>
          </a:p>
        </p:txBody>
      </p:sp>
      <p:sp>
        <p:nvSpPr>
          <p:cNvPr id="369" name="Google Shape;36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0" name="Google Shape;3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1538"/>
            <a:ext cx="8839203" cy="280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VILBERT</a:t>
            </a:r>
            <a:endParaRPr/>
          </a:p>
        </p:txBody>
      </p:sp>
      <p:sp>
        <p:nvSpPr>
          <p:cNvPr id="376" name="Google Shape;37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7" name="Google Shape;3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28700"/>
            <a:ext cx="8160751" cy="1748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25" y="1328828"/>
            <a:ext cx="7692898" cy="1439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UNITER</a:t>
            </a:r>
            <a:endParaRPr/>
          </a:p>
        </p:txBody>
      </p:sp>
      <p:sp>
        <p:nvSpPr>
          <p:cNvPr id="384" name="Google Shape;38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5" name="Google Shape;38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75" y="1081388"/>
            <a:ext cx="8167658" cy="3518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 startAt="5"/>
            </a:pPr>
            <a:r>
              <a:rPr lang="en"/>
              <a:t>Hugging Face Transformers</a:t>
            </a:r>
            <a:endParaRPr/>
          </a:p>
        </p:txBody>
      </p:sp>
      <p:sp>
        <p:nvSpPr>
          <p:cNvPr id="391" name="Google Shape;391;p46"/>
          <p:cNvSpPr txBox="1"/>
          <p:nvPr>
            <p:ph idx="12" type="sldNum"/>
          </p:nvPr>
        </p:nvSpPr>
        <p:spPr>
          <a:xfrm>
            <a:off x="8316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Hugging Face: modelos, datasets y librerías</a:t>
            </a:r>
            <a:endParaRPr/>
          </a:p>
        </p:txBody>
      </p:sp>
      <p:pic>
        <p:nvPicPr>
          <p:cNvPr id="398" name="Google Shape;3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875" y="1203000"/>
            <a:ext cx="4161460" cy="273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7"/>
          <p:cNvSpPr txBox="1"/>
          <p:nvPr/>
        </p:nvSpPr>
        <p:spPr>
          <a:xfrm>
            <a:off x="392700" y="1242500"/>
            <a:ext cx="43641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Hugging Face es un proyecto open source que contiene modelos preentrenados para distintas areas de PLN, además de datasets y librerías.</a:t>
            </a:r>
            <a:endParaRPr sz="16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La iniciativa apunta a hacer accesible modelos de estado del arte para investigadores, estudiantes y practicantes de ML, </a:t>
            </a: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así</a:t>
            </a: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como ayudar a reducir la huella de carbono producto de tener que reentrenar un modelo.</a:t>
            </a:r>
            <a:endParaRPr sz="16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Hugging Face provee implementaciones propias de dichos modelos a partir de lo expuestos en sus respectivos artículos.</a:t>
            </a:r>
            <a:endParaRPr sz="16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Hugging Face: Transformers</a:t>
            </a:r>
            <a:endParaRPr/>
          </a:p>
        </p:txBody>
      </p:sp>
      <p:sp>
        <p:nvSpPr>
          <p:cNvPr id="405" name="Google Shape;40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48"/>
          <p:cNvSpPr txBox="1"/>
          <p:nvPr>
            <p:ph idx="2" type="body"/>
          </p:nvPr>
        </p:nvSpPr>
        <p:spPr>
          <a:xfrm>
            <a:off x="411125" y="1152475"/>
            <a:ext cx="8421300" cy="13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Hugging face provee una librería llamada </a:t>
            </a:r>
            <a:r>
              <a:rPr b="1" lang="en" sz="1500"/>
              <a:t>transformers </a:t>
            </a:r>
            <a:r>
              <a:rPr lang="en" sz="1500"/>
              <a:t>que implementa los mecanismos de self-attention, además de habilitar el acceso a los modelos preentrenados desde sus servidores.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407" name="Google Shape;40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00" y="2173674"/>
            <a:ext cx="7996801" cy="17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3" name="Google Shape;4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488" y="152400"/>
            <a:ext cx="788303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Referencias</a:t>
            </a:r>
            <a:endParaRPr/>
          </a:p>
        </p:txBody>
      </p:sp>
      <p:sp>
        <p:nvSpPr>
          <p:cNvPr id="419" name="Google Shape;41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420" name="Google Shape;420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SzPts val="1300"/>
              <a:buChar char="●"/>
            </a:pPr>
            <a:r>
              <a:rPr b="1" lang="en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Attention and Memory in Deep Learning and NLP</a:t>
            </a:r>
            <a:endParaRPr b="1"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b="1" lang="en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Show, Attend and Tell: Neural Image Caption Generation with Visual Attention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Attention Is All You Need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b="1" lang="en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BERT: Pre-training of Deep Bidirectional Transformers for Language Understanding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Improving Language Understanding by Generative Pre-training</a:t>
            </a:r>
            <a:endParaRPr b="1"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Language Models are unsupervised multitask learners</a:t>
            </a:r>
            <a:endParaRPr b="1"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Language models are few shot learners</a:t>
            </a:r>
            <a:endParaRPr b="1"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 u="sng">
                <a:solidFill>
                  <a:schemeClr val="hlink"/>
                </a:solidFill>
                <a:hlinkClick r:id="rId10"/>
              </a:rPr>
              <a:t>LXMERT</a:t>
            </a:r>
            <a:endParaRPr b="1"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 u="sng">
                <a:solidFill>
                  <a:schemeClr val="hlink"/>
                </a:solidFill>
                <a:hlinkClick r:id="rId11"/>
              </a:rPr>
              <a:t>VILBERT</a:t>
            </a:r>
            <a:endParaRPr b="1"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 u="sng">
                <a:solidFill>
                  <a:schemeClr val="hlink"/>
                </a:solidFill>
                <a:hlinkClick r:id="rId12"/>
              </a:rPr>
              <a:t>UNITER</a:t>
            </a:r>
            <a:endParaRPr b="1"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 u="sng">
                <a:solidFill>
                  <a:schemeClr val="hlink"/>
                </a:solidFill>
                <a:hlinkClick r:id="rId13"/>
              </a:rPr>
              <a:t>Hugging Face</a:t>
            </a:r>
            <a:endParaRPr b="1" sz="1300"/>
          </a:p>
        </p:txBody>
      </p:sp>
      <p:sp>
        <p:nvSpPr>
          <p:cNvPr id="421" name="Google Shape;421;p50"/>
          <p:cNvSpPr/>
          <p:nvPr/>
        </p:nvSpPr>
        <p:spPr>
          <a:xfrm>
            <a:off x="-54825" y="0"/>
            <a:ext cx="9207900" cy="10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Contexto: </a:t>
            </a:r>
            <a:r>
              <a:rPr i="1" lang="en"/>
              <a:t>b</a:t>
            </a:r>
            <a:r>
              <a:rPr i="1" lang="en"/>
              <a:t>anco</a:t>
            </a:r>
            <a:r>
              <a:rPr lang="en"/>
              <a:t> vs </a:t>
            </a:r>
            <a:r>
              <a:rPr i="1" lang="en"/>
              <a:t>banco</a:t>
            </a:r>
            <a:endParaRPr i="1"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11700" y="1152475"/>
            <a:ext cx="4210500" cy="18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Algo importante visto en traducción automática y clasificación de texto es la necesidad de tener una representación del contexto de una oración.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Consideremos el siguiente caso: la palabra </a:t>
            </a:r>
            <a:r>
              <a:rPr b="1" lang="en" sz="1500"/>
              <a:t>banco</a:t>
            </a:r>
            <a:r>
              <a:rPr lang="en" sz="1500"/>
              <a:t> (institución financiera) o </a:t>
            </a:r>
            <a:r>
              <a:rPr b="1" lang="en" sz="1500"/>
              <a:t>banco</a:t>
            </a:r>
            <a:r>
              <a:rPr lang="en" sz="1500"/>
              <a:t> (asiento).</a:t>
            </a:r>
            <a:endParaRPr sz="1500"/>
          </a:p>
        </p:txBody>
      </p:sp>
      <p:sp>
        <p:nvSpPr>
          <p:cNvPr id="94" name="Google Shape;94;p16"/>
          <p:cNvSpPr txBox="1"/>
          <p:nvPr>
            <p:ph idx="2" type="body"/>
          </p:nvPr>
        </p:nvSpPr>
        <p:spPr>
          <a:xfrm>
            <a:off x="4832400" y="1508100"/>
            <a:ext cx="3999900" cy="24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latin typeface="Times New Roman"/>
                <a:ea typeface="Times New Roman"/>
                <a:cs typeface="Times New Roman"/>
                <a:sym typeface="Times New Roman"/>
              </a:rPr>
              <a:t>“Tenemos que ir al banco a hacer el depósito.”</a:t>
            </a:r>
            <a:endParaRPr b="1" i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Vs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 sz="2200">
                <a:latin typeface="Times New Roman"/>
                <a:ea typeface="Times New Roman"/>
                <a:cs typeface="Times New Roman"/>
                <a:sym typeface="Times New Roman"/>
              </a:rPr>
              <a:t>“Me senté en el banco, estaba muy cansado”</a:t>
            </a:r>
            <a:endParaRPr b="1" i="1"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83826"/>
            <a:ext cx="2198783" cy="14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7100" y="3183825"/>
            <a:ext cx="1954501" cy="146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Idea: atención</a:t>
            </a:r>
            <a:endParaRPr/>
          </a:p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1046100" y="3469475"/>
            <a:ext cx="705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22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Tenemos que ir al banco a hacer el depósito .</a:t>
            </a:r>
            <a:endParaRPr b="1" i="1" sz="22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2749875" y="2298500"/>
            <a:ext cx="321000" cy="728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3119125" y="2298500"/>
            <a:ext cx="321000" cy="728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3488375" y="2298500"/>
            <a:ext cx="321000" cy="728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3857625" y="2298500"/>
            <a:ext cx="321000" cy="728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4226875" y="2298500"/>
            <a:ext cx="321000" cy="728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4596125" y="2298500"/>
            <a:ext cx="321000" cy="728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4965375" y="2298500"/>
            <a:ext cx="321000" cy="728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5334625" y="2298500"/>
            <a:ext cx="321000" cy="728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5703875" y="2298500"/>
            <a:ext cx="321000" cy="728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6073125" y="2298500"/>
            <a:ext cx="321000" cy="728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17"/>
          <p:cNvCxnSpPr>
            <a:stCxn id="104" idx="2"/>
          </p:cNvCxnSpPr>
          <p:nvPr/>
        </p:nvCxnSpPr>
        <p:spPr>
          <a:xfrm flipH="1">
            <a:off x="2601975" y="3027200"/>
            <a:ext cx="308400" cy="520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7"/>
          <p:cNvCxnSpPr>
            <a:stCxn id="105" idx="2"/>
          </p:cNvCxnSpPr>
          <p:nvPr/>
        </p:nvCxnSpPr>
        <p:spPr>
          <a:xfrm>
            <a:off x="3279625" y="3027200"/>
            <a:ext cx="7800" cy="46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7"/>
          <p:cNvCxnSpPr>
            <a:stCxn id="106" idx="2"/>
          </p:cNvCxnSpPr>
          <p:nvPr/>
        </p:nvCxnSpPr>
        <p:spPr>
          <a:xfrm flipH="1">
            <a:off x="3642875" y="3027200"/>
            <a:ext cx="6000" cy="44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7"/>
          <p:cNvCxnSpPr/>
          <p:nvPr/>
        </p:nvCxnSpPr>
        <p:spPr>
          <a:xfrm flipH="1">
            <a:off x="3955125" y="3027200"/>
            <a:ext cx="63000" cy="46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7"/>
          <p:cNvCxnSpPr>
            <a:stCxn id="108" idx="2"/>
          </p:cNvCxnSpPr>
          <p:nvPr/>
        </p:nvCxnSpPr>
        <p:spPr>
          <a:xfrm flipH="1">
            <a:off x="4380175" y="3027200"/>
            <a:ext cx="7200" cy="42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17"/>
          <p:cNvCxnSpPr/>
          <p:nvPr/>
        </p:nvCxnSpPr>
        <p:spPr>
          <a:xfrm>
            <a:off x="4756625" y="3027200"/>
            <a:ext cx="152700" cy="44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7"/>
          <p:cNvCxnSpPr/>
          <p:nvPr/>
        </p:nvCxnSpPr>
        <p:spPr>
          <a:xfrm>
            <a:off x="5125875" y="3027200"/>
            <a:ext cx="173700" cy="450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7"/>
          <p:cNvCxnSpPr/>
          <p:nvPr/>
        </p:nvCxnSpPr>
        <p:spPr>
          <a:xfrm>
            <a:off x="5495125" y="3027200"/>
            <a:ext cx="342300" cy="485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7"/>
          <p:cNvCxnSpPr/>
          <p:nvPr/>
        </p:nvCxnSpPr>
        <p:spPr>
          <a:xfrm>
            <a:off x="5864375" y="3027200"/>
            <a:ext cx="519600" cy="53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7"/>
          <p:cNvCxnSpPr>
            <a:stCxn id="113" idx="2"/>
          </p:cNvCxnSpPr>
          <p:nvPr/>
        </p:nvCxnSpPr>
        <p:spPr>
          <a:xfrm>
            <a:off x="6233625" y="3027200"/>
            <a:ext cx="826800" cy="56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17"/>
          <p:cNvSpPr txBox="1"/>
          <p:nvPr/>
        </p:nvSpPr>
        <p:spPr>
          <a:xfrm>
            <a:off x="311700" y="1249100"/>
            <a:ext cx="2237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Es necesario tener una noción del contexto para poder procesar correctamente la palabra “banco” en esta oración.</a:t>
            </a:r>
            <a:endParaRPr sz="16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Idea: atención</a:t>
            </a:r>
            <a:endParaRPr/>
          </a:p>
        </p:txBody>
      </p:sp>
      <p:sp>
        <p:nvSpPr>
          <p:cNvPr id="130" name="Google Shape;13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1046100" y="3469475"/>
            <a:ext cx="705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22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Tenemos que ir al banco a hacer el depósito .</a:t>
            </a:r>
            <a:endParaRPr b="1" i="1" sz="22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2749875" y="2298500"/>
            <a:ext cx="321000" cy="728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3119125" y="2298500"/>
            <a:ext cx="321000" cy="728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3488375" y="2298500"/>
            <a:ext cx="321000" cy="728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3857625" y="2298500"/>
            <a:ext cx="321000" cy="728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4226875" y="2298500"/>
            <a:ext cx="321000" cy="728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4596125" y="2298500"/>
            <a:ext cx="321000" cy="728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4965375" y="2298500"/>
            <a:ext cx="321000" cy="728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5334625" y="2298500"/>
            <a:ext cx="321000" cy="728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5703875" y="2298500"/>
            <a:ext cx="321000" cy="728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6073125" y="2298500"/>
            <a:ext cx="321000" cy="728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" name="Google Shape;142;p18"/>
          <p:cNvCxnSpPr>
            <a:stCxn id="132" idx="2"/>
          </p:cNvCxnSpPr>
          <p:nvPr/>
        </p:nvCxnSpPr>
        <p:spPr>
          <a:xfrm flipH="1">
            <a:off x="2601975" y="3027200"/>
            <a:ext cx="308400" cy="520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8"/>
          <p:cNvCxnSpPr>
            <a:stCxn id="133" idx="2"/>
          </p:cNvCxnSpPr>
          <p:nvPr/>
        </p:nvCxnSpPr>
        <p:spPr>
          <a:xfrm>
            <a:off x="3279625" y="3027200"/>
            <a:ext cx="7800" cy="46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8"/>
          <p:cNvCxnSpPr>
            <a:stCxn id="134" idx="2"/>
          </p:cNvCxnSpPr>
          <p:nvPr/>
        </p:nvCxnSpPr>
        <p:spPr>
          <a:xfrm flipH="1">
            <a:off x="3642875" y="3027200"/>
            <a:ext cx="6000" cy="44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8"/>
          <p:cNvCxnSpPr/>
          <p:nvPr/>
        </p:nvCxnSpPr>
        <p:spPr>
          <a:xfrm flipH="1">
            <a:off x="3955125" y="3027200"/>
            <a:ext cx="63000" cy="46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8"/>
          <p:cNvCxnSpPr>
            <a:stCxn id="136" idx="2"/>
          </p:cNvCxnSpPr>
          <p:nvPr/>
        </p:nvCxnSpPr>
        <p:spPr>
          <a:xfrm flipH="1">
            <a:off x="4380175" y="3027200"/>
            <a:ext cx="7200" cy="42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8"/>
          <p:cNvCxnSpPr/>
          <p:nvPr/>
        </p:nvCxnSpPr>
        <p:spPr>
          <a:xfrm>
            <a:off x="4756625" y="3027200"/>
            <a:ext cx="152700" cy="44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8"/>
          <p:cNvCxnSpPr/>
          <p:nvPr/>
        </p:nvCxnSpPr>
        <p:spPr>
          <a:xfrm>
            <a:off x="5125875" y="3027200"/>
            <a:ext cx="173700" cy="450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8"/>
          <p:cNvCxnSpPr/>
          <p:nvPr/>
        </p:nvCxnSpPr>
        <p:spPr>
          <a:xfrm>
            <a:off x="5495125" y="3027200"/>
            <a:ext cx="342300" cy="485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8"/>
          <p:cNvCxnSpPr/>
          <p:nvPr/>
        </p:nvCxnSpPr>
        <p:spPr>
          <a:xfrm>
            <a:off x="5864375" y="3027200"/>
            <a:ext cx="519600" cy="53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8"/>
          <p:cNvCxnSpPr>
            <a:stCxn id="141" idx="2"/>
          </p:cNvCxnSpPr>
          <p:nvPr/>
        </p:nvCxnSpPr>
        <p:spPr>
          <a:xfrm>
            <a:off x="6233625" y="3027200"/>
            <a:ext cx="826800" cy="56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18"/>
          <p:cNvSpPr/>
          <p:nvPr/>
        </p:nvSpPr>
        <p:spPr>
          <a:xfrm>
            <a:off x="2749875" y="1674025"/>
            <a:ext cx="3633900" cy="3036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2749875" y="1674025"/>
            <a:ext cx="321000" cy="303600"/>
          </a:xfrm>
          <a:prstGeom prst="ellipse">
            <a:avLst/>
          </a:prstGeom>
          <a:solidFill>
            <a:srgbClr val="FFD4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3119125" y="1674025"/>
            <a:ext cx="321000" cy="3036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3488375" y="1674025"/>
            <a:ext cx="321000" cy="3036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3857625" y="1674025"/>
            <a:ext cx="321000" cy="303600"/>
          </a:xfrm>
          <a:prstGeom prst="ellipse">
            <a:avLst/>
          </a:prstGeom>
          <a:solidFill>
            <a:srgbClr val="FFD4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4226875" y="1674025"/>
            <a:ext cx="321000" cy="3036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4596125" y="1674025"/>
            <a:ext cx="321000" cy="303600"/>
          </a:xfrm>
          <a:prstGeom prst="ellipse">
            <a:avLst/>
          </a:prstGeom>
          <a:solidFill>
            <a:srgbClr val="FFD4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4965375" y="1674025"/>
            <a:ext cx="321000" cy="3036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5334625" y="1674025"/>
            <a:ext cx="321000" cy="303600"/>
          </a:xfrm>
          <a:prstGeom prst="ellipse">
            <a:avLst/>
          </a:prstGeom>
          <a:solidFill>
            <a:srgbClr val="FFCD9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5703875" y="1674025"/>
            <a:ext cx="321000" cy="3036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6073125" y="1674025"/>
            <a:ext cx="321000" cy="3036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" name="Google Shape;163;p18"/>
          <p:cNvCxnSpPr>
            <a:stCxn id="153" idx="4"/>
            <a:endCxn id="132" idx="0"/>
          </p:cNvCxnSpPr>
          <p:nvPr/>
        </p:nvCxnSpPr>
        <p:spPr>
          <a:xfrm>
            <a:off x="2910375" y="1977625"/>
            <a:ext cx="0" cy="32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18"/>
          <p:cNvCxnSpPr/>
          <p:nvPr/>
        </p:nvCxnSpPr>
        <p:spPr>
          <a:xfrm>
            <a:off x="3279625" y="1977625"/>
            <a:ext cx="0" cy="32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8"/>
          <p:cNvCxnSpPr>
            <a:stCxn id="155" idx="4"/>
            <a:endCxn id="134" idx="0"/>
          </p:cNvCxnSpPr>
          <p:nvPr/>
        </p:nvCxnSpPr>
        <p:spPr>
          <a:xfrm>
            <a:off x="3648875" y="1977625"/>
            <a:ext cx="0" cy="32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8"/>
          <p:cNvCxnSpPr>
            <a:stCxn id="156" idx="4"/>
            <a:endCxn id="135" idx="0"/>
          </p:cNvCxnSpPr>
          <p:nvPr/>
        </p:nvCxnSpPr>
        <p:spPr>
          <a:xfrm>
            <a:off x="4018125" y="1977625"/>
            <a:ext cx="0" cy="32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8"/>
          <p:cNvCxnSpPr>
            <a:endCxn id="136" idx="0"/>
          </p:cNvCxnSpPr>
          <p:nvPr/>
        </p:nvCxnSpPr>
        <p:spPr>
          <a:xfrm>
            <a:off x="4387375" y="1977500"/>
            <a:ext cx="0" cy="32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8"/>
          <p:cNvCxnSpPr>
            <a:stCxn id="158" idx="4"/>
            <a:endCxn id="137" idx="0"/>
          </p:cNvCxnSpPr>
          <p:nvPr/>
        </p:nvCxnSpPr>
        <p:spPr>
          <a:xfrm>
            <a:off x="4756625" y="1977625"/>
            <a:ext cx="0" cy="32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8"/>
          <p:cNvCxnSpPr>
            <a:stCxn id="159" idx="4"/>
            <a:endCxn id="138" idx="0"/>
          </p:cNvCxnSpPr>
          <p:nvPr/>
        </p:nvCxnSpPr>
        <p:spPr>
          <a:xfrm>
            <a:off x="5125875" y="1977625"/>
            <a:ext cx="0" cy="32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8"/>
          <p:cNvCxnSpPr>
            <a:stCxn id="160" idx="4"/>
            <a:endCxn id="139" idx="0"/>
          </p:cNvCxnSpPr>
          <p:nvPr/>
        </p:nvCxnSpPr>
        <p:spPr>
          <a:xfrm>
            <a:off x="5495125" y="1977625"/>
            <a:ext cx="0" cy="32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8"/>
          <p:cNvCxnSpPr>
            <a:stCxn id="161" idx="4"/>
            <a:endCxn id="140" idx="0"/>
          </p:cNvCxnSpPr>
          <p:nvPr/>
        </p:nvCxnSpPr>
        <p:spPr>
          <a:xfrm>
            <a:off x="5864375" y="1977625"/>
            <a:ext cx="0" cy="32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8"/>
          <p:cNvCxnSpPr>
            <a:stCxn id="162" idx="4"/>
            <a:endCxn id="141" idx="0"/>
          </p:cNvCxnSpPr>
          <p:nvPr/>
        </p:nvCxnSpPr>
        <p:spPr>
          <a:xfrm>
            <a:off x="6233625" y="1977625"/>
            <a:ext cx="0" cy="32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18"/>
          <p:cNvSpPr txBox="1"/>
          <p:nvPr/>
        </p:nvSpPr>
        <p:spPr>
          <a:xfrm>
            <a:off x="311700" y="1249100"/>
            <a:ext cx="2237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Opción: multiplicar por pesos los vectores. De esta forma los más relevantes pueden ser más notables.</a:t>
            </a:r>
            <a:endParaRPr sz="16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4" name="Google Shape;174;p18"/>
          <p:cNvCxnSpPr>
            <a:stCxn id="162" idx="6"/>
          </p:cNvCxnSpPr>
          <p:nvPr/>
        </p:nvCxnSpPr>
        <p:spPr>
          <a:xfrm flipH="1" rot="10800000">
            <a:off x="6394125" y="1821325"/>
            <a:ext cx="4494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18"/>
          <p:cNvSpPr txBox="1"/>
          <p:nvPr/>
        </p:nvSpPr>
        <p:spPr>
          <a:xfrm>
            <a:off x="6834875" y="1474525"/>
            <a:ext cx="199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Producto elemento a elemento con los vectores de entrada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 startAt="2"/>
            </a:pPr>
            <a:r>
              <a:rPr lang="en"/>
              <a:t>Atención en RNNs y CNNs</a:t>
            </a:r>
            <a:endParaRPr/>
          </a:p>
        </p:txBody>
      </p:sp>
      <p:sp>
        <p:nvSpPr>
          <p:cNvPr id="181" name="Google Shape;181;p19"/>
          <p:cNvSpPr txBox="1"/>
          <p:nvPr>
            <p:ph idx="12" type="sldNum"/>
          </p:nvPr>
        </p:nvSpPr>
        <p:spPr>
          <a:xfrm>
            <a:off x="83169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Atención en AMT</a:t>
            </a:r>
            <a:endParaRPr/>
          </a:p>
        </p:txBody>
      </p:sp>
      <p:sp>
        <p:nvSpPr>
          <p:cNvPr id="187" name="Google Shape;18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5030175" y="1635975"/>
            <a:ext cx="3592200" cy="28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En los problemas de Automatic Machine Translation tenemos que leer y generar una secuencia</a:t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9" name="Google Shape;1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50" y="1456963"/>
            <a:ext cx="4887424" cy="2658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Atención en AMT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1"/>
          <p:cNvSpPr txBox="1"/>
          <p:nvPr/>
        </p:nvSpPr>
        <p:spPr>
          <a:xfrm>
            <a:off x="4555100" y="1608550"/>
            <a:ext cx="3592200" cy="28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Para generar cada palabra en el idioma target, pesamos todos los output de la capa recurrente de la red.</a:t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925" y="1017725"/>
            <a:ext cx="3017346" cy="384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72D2A"/>
      </a:dk1>
      <a:lt1>
        <a:srgbClr val="FFFFFF"/>
      </a:lt1>
      <a:dk2>
        <a:srgbClr val="4BA173"/>
      </a:dk2>
      <a:lt2>
        <a:srgbClr val="63D297"/>
      </a:lt2>
      <a:accent1>
        <a:srgbClr val="4BA173"/>
      </a:accent1>
      <a:accent2>
        <a:srgbClr val="498966"/>
      </a:accent2>
      <a:accent3>
        <a:srgbClr val="406C54"/>
      </a:accent3>
      <a:accent4>
        <a:srgbClr val="31483C"/>
      </a:accent4>
      <a:accent5>
        <a:srgbClr val="FF5252"/>
      </a:accent5>
      <a:accent6>
        <a:srgbClr val="FFF176"/>
      </a:accent6>
      <a:hlink>
        <a:srgbClr val="1155CC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